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-96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9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Pre-K Social Emotional/Self Control Skills: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Pre-K Social Emotional/Self Control Skills: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Pre-K Social Emotional/Self Control Skills: Behavior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Pre-K Social Emotional/Self Control Skills: Behavior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is aware of where own body is in space, respects personal boundaries</a:t>
            </a:r>
            <a:r>
              <a:rPr lang="en-US" dirty="0" smtClean="0"/>
              <a:t>. I.A.1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Emotional/Self Control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is able to increase or decrease intensity of emotions more consistently, although adult guidance is sometimes necessary</a:t>
            </a:r>
            <a:r>
              <a:rPr lang="en-US" dirty="0" smtClean="0"/>
              <a:t>. I.B.2c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Self Control Skills: Emotional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65729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describes life cycles of organisms</a:t>
            </a:r>
            <a:r>
              <a:rPr lang="en-US" dirty="0" smtClean="0"/>
              <a:t>. VI.B.2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Life Sciences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23789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recognizes, observes, and discusses the relationship of organisms to their environments</a:t>
            </a:r>
            <a:r>
              <a:rPr lang="en-US" dirty="0" smtClean="0"/>
              <a:t>. VI.B.3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Life Sciences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55770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identifies, compares, discusses earth materials, and their properties and uses</a:t>
            </a:r>
            <a:r>
              <a:rPr lang="en-US" dirty="0" smtClean="0"/>
              <a:t>. VI.C.1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Earth and Space Science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3976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identifies, observes, and discusses objects in the sky</a:t>
            </a:r>
            <a:r>
              <a:rPr lang="en-US" dirty="0" smtClean="0"/>
              <a:t>. VI.C.2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Earth and Space Science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67606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observes and describes what happens during changes in the earth and sky</a:t>
            </a:r>
            <a:r>
              <a:rPr lang="en-US" dirty="0" smtClean="0"/>
              <a:t>. VI.C.3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Earth and Space Science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1746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demonstrates the importance of caring for our environment and our planet</a:t>
            </a:r>
            <a:r>
              <a:rPr lang="en-US" dirty="0" smtClean="0"/>
              <a:t>. VI.C.4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Earth and Space Science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3845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practices good habits of personal safety</a:t>
            </a:r>
            <a:r>
              <a:rPr lang="en-US" dirty="0" smtClean="0"/>
              <a:t>. VI.D.1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Personal Safety and Health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70761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practices good habits of personal health and hygiene</a:t>
            </a:r>
            <a:r>
              <a:rPr lang="en-US" dirty="0" smtClean="0"/>
              <a:t>. VI.D.2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Personal Safety and Health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2955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identifies good habits of nutrition and exercise</a:t>
            </a:r>
            <a:r>
              <a:rPr lang="en-US" dirty="0" smtClean="0"/>
              <a:t>. VI.D.3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Personal Safety and Health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71980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identifies similarities and differences in characteristics of people</a:t>
            </a:r>
            <a:r>
              <a:rPr lang="en-US" dirty="0" smtClean="0"/>
              <a:t>. VII.A.1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People, Past and Present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sustains attention to personally chosen or routine tasks until they are completed</a:t>
            </a:r>
            <a:r>
              <a:rPr lang="en-US" dirty="0" smtClean="0"/>
              <a:t>. I.B.3a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Self Control Skills: Control of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97491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identifies similarities and differences in characteristics of families</a:t>
            </a:r>
            <a:r>
              <a:rPr lang="en-US" dirty="0" smtClean="0"/>
              <a:t>. VII.A.2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People, Past and Present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2329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organizes their life around events, time, and routines</a:t>
            </a:r>
            <a:r>
              <a:rPr lang="en-US" dirty="0" smtClean="0"/>
              <a:t>. VII.A.3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People, Past and Present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5360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demonstrates that all people need food, clothing, and shelter</a:t>
            </a:r>
            <a:r>
              <a:rPr lang="en-US" dirty="0" smtClean="0"/>
              <a:t>. VII.B.1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Economic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2126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participates in activities to help them become aware of what it means to be a consumer</a:t>
            </a:r>
            <a:r>
              <a:rPr lang="en-US" dirty="0" smtClean="0"/>
              <a:t>. VII.B.2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8125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discusses the roles and responsibilities of community workers</a:t>
            </a:r>
            <a:r>
              <a:rPr lang="en-US" dirty="0" smtClean="0"/>
              <a:t>. VII.B.3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Economic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40009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identifies and creates common features in her immediate </a:t>
            </a:r>
            <a:r>
              <a:rPr lang="en-US" dirty="0" smtClean="0"/>
              <a:t>environment. VII.C.1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Geography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99714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identifies flags of the United States and Texas</a:t>
            </a:r>
            <a:r>
              <a:rPr lang="en-US" dirty="0" smtClean="0"/>
              <a:t>. VII.D.1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Citizenship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69402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recites the Pledge of Allegiance to the United States flag and the state flag and observes a moment of silence</a:t>
            </a:r>
            <a:r>
              <a:rPr lang="en-US" dirty="0" smtClean="0"/>
              <a:t>*. VII.D.2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Citizenship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0180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child engages in voting as a method for group decision‐making</a:t>
            </a:r>
            <a:r>
              <a:rPr lang="en-US" dirty="0" smtClean="0"/>
              <a:t>. VII.D.3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Citizenship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3066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</a:t>
            </a:r>
            <a:r>
              <a:rPr lang="en-US" dirty="0"/>
              <a:t>child identifies similarities among people like himself and classmates as well as among himself and people from other cultures</a:t>
            </a:r>
            <a:r>
              <a:rPr lang="en-US" dirty="0" smtClean="0"/>
              <a:t>. VII.D.4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Citizenship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563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remains focused on engaging group activities for about 20 minutes at a time</a:t>
            </a:r>
            <a:r>
              <a:rPr lang="en-US" dirty="0" smtClean="0"/>
              <a:t>. I.B.3b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Self Control Skills: Control of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59342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a variety of art materials and activities for sensory experience and exploration</a:t>
            </a:r>
            <a:r>
              <a:rPr lang="en-US" dirty="0" smtClean="0"/>
              <a:t>. VIII.A.1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Art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art as a form of creative self‐expression and </a:t>
            </a:r>
            <a:r>
              <a:rPr lang="en-US" dirty="0" smtClean="0"/>
              <a:t>representation. VIII.A.2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Art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17598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demonstrates interest in and shows appreciation for the creative work of others</a:t>
            </a:r>
            <a:r>
              <a:rPr lang="en-US" dirty="0" smtClean="0"/>
              <a:t>. VIII.A.3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Art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8551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participates in classroom music activities</a:t>
            </a:r>
            <a:r>
              <a:rPr lang="en-US" dirty="0" smtClean="0"/>
              <a:t>. VIII.B.1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Music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89809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responds to different musical styles through movement and play</a:t>
            </a:r>
            <a:r>
              <a:rPr lang="en-US" dirty="0" smtClean="0"/>
              <a:t>. VIII.B.2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Music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45010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creates or recreates stories, moods, or experiences through dramatic representations</a:t>
            </a:r>
            <a:r>
              <a:rPr lang="en-US" dirty="0" smtClean="0"/>
              <a:t>. VIII.C.1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Dramatic Expression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04859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demonstrates coordination and balance in isolation (may not yet coordinate consistently with a partner</a:t>
            </a:r>
            <a:r>
              <a:rPr lang="en-US" dirty="0" smtClean="0"/>
              <a:t>). IX.A.1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Gross Motor Development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coordinates sequence of movements to perform tasks</a:t>
            </a:r>
            <a:r>
              <a:rPr lang="en-US" dirty="0" smtClean="0"/>
              <a:t>. IX.A.2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Gross Motor Development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19524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shows control of tasks that require small‐muscle strength and control</a:t>
            </a:r>
            <a:r>
              <a:rPr lang="en-US" dirty="0" smtClean="0"/>
              <a:t>. IX.B.1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Fine-Motor Development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30945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shows increasing control of tasks that require eye‐hand coordination</a:t>
            </a:r>
            <a:r>
              <a:rPr lang="en-US" dirty="0" smtClean="0"/>
              <a:t>. IX.B.2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Fine - Motor Development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53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positive relationships as modeled by his teacher for her own pro‐social behaviors</a:t>
            </a:r>
            <a:r>
              <a:rPr lang="en-US" dirty="0" smtClean="0"/>
              <a:t>. I.C.1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Competance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40093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opens and navigates through software programs designed to enhance development of appropriate concepts</a:t>
            </a:r>
            <a:r>
              <a:rPr lang="en-US" dirty="0" smtClean="0"/>
              <a:t>. X.A.1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Technology and Devices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uses and names a variety of computer input devices, such as mouse, keyboard, voice/sound recorder, touch screen, CD‐ROM</a:t>
            </a:r>
            <a:r>
              <a:rPr lang="en-US" dirty="0" smtClean="0"/>
              <a:t>. X.A.2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Technology and Devices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9554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operates voice/sound recorders and touch screens</a:t>
            </a:r>
            <a:r>
              <a:rPr lang="en-US" dirty="0" smtClean="0"/>
              <a:t>. X.A.3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Technology and Devices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770014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software applications to create and express own ideas</a:t>
            </a:r>
            <a:r>
              <a:rPr lang="en-US" dirty="0" smtClean="0"/>
              <a:t>. X.A.4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Technology and Devices 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68843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recognizes that information is accessible through the use of technology</a:t>
            </a:r>
            <a:r>
              <a:rPr lang="en-US" dirty="0" smtClean="0"/>
              <a:t>. X.A.5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Technology and Devices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15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assumes various roles and responsibilities as part of a classroom community</a:t>
            </a:r>
            <a:r>
              <a:rPr lang="en-US" dirty="0" smtClean="0"/>
              <a:t>. I.C.2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Competance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4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shows competence in initiating social interactions</a:t>
            </a:r>
            <a:r>
              <a:rPr lang="en-US" dirty="0" smtClean="0"/>
              <a:t>. I.C.3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Competance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03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increasingly interacts and communicates with peers to initiate pretend play scenarios that share a common plan and goal</a:t>
            </a:r>
            <a:r>
              <a:rPr lang="en-US" dirty="0" smtClean="0"/>
              <a:t>. I.C.4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Competance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48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initiates problem‐solving strategies and seeks adult help when necessary</a:t>
            </a:r>
            <a:r>
              <a:rPr lang="en-US" dirty="0" smtClean="0"/>
              <a:t>. I.C.5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Competance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517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demonstrates empathy and caring for others</a:t>
            </a:r>
            <a:r>
              <a:rPr lang="en-US" dirty="0" smtClean="0"/>
              <a:t>. I.C.6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Competance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55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begins to have meaningful friends</a:t>
            </a:r>
            <a:r>
              <a:rPr lang="en-US" dirty="0" smtClean="0"/>
              <a:t>. I.C.7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 Competance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39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shows awareness of areas of competence and describes self positively in what he is able to do</a:t>
            </a:r>
            <a:r>
              <a:rPr lang="en-US" dirty="0" smtClean="0"/>
              <a:t>. I.A.2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Emotional/Self Control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901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demonstrates an understanding that others have specific characteristics</a:t>
            </a:r>
            <a:r>
              <a:rPr lang="en-US" dirty="0" smtClean="0"/>
              <a:t>. I.D.1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Awareness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132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demonstrates an understanding that others have perspectives and feelings that are different from her own</a:t>
            </a:r>
            <a:r>
              <a:rPr lang="en-US" dirty="0" smtClean="0"/>
              <a:t>. I.D.2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Awareness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62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Child shows understanding by responding appropriately. II.A.1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Listening Comprehension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75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Child shows understanding by following two‐step oral directions and usually follows three‐step directions. II.A.2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Listening Comprehension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557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Child shows understanding of the new language being spoken by English‐ speaking teachers and peers (ELL). II.A.3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Listening Comprehension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288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is able to use language for different purposes</a:t>
            </a:r>
            <a:r>
              <a:rPr lang="en-US" dirty="0" smtClean="0"/>
              <a:t>. II.B.1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Speaking (Conversation)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479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engages in conversations in appropriate ways</a:t>
            </a:r>
            <a:r>
              <a:rPr lang="en-US" dirty="0" smtClean="0"/>
              <a:t>. II.B.2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Speaking (Conversation)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7674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provides appropriate information for various situations</a:t>
            </a:r>
            <a:r>
              <a:rPr lang="en-US" dirty="0" smtClean="0"/>
              <a:t>. II.B.3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Speaking (Conversation)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96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demonstrates knowledge of verbal conversational rules</a:t>
            </a:r>
            <a:r>
              <a:rPr lang="en-US" dirty="0" smtClean="0"/>
              <a:t>. II.B.4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Speaking (Conversation)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0434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demonstrates knowledge of nonverbal conversational rules</a:t>
            </a:r>
            <a:r>
              <a:rPr lang="en-US" dirty="0" smtClean="0"/>
              <a:t>. II.B.5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speaking (Conversation)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0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shows reasonable opinion of his own abilities and limitations</a:t>
            </a:r>
            <a:r>
              <a:rPr lang="en-US" dirty="0" smtClean="0"/>
              <a:t>. I.A.3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Emotional/Self Control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3594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matches language to social contexts</a:t>
            </a:r>
            <a:r>
              <a:rPr lang="en-US" dirty="0" smtClean="0"/>
              <a:t>. II.B.6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Speaking (Conversation)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0468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Child’s </a:t>
            </a:r>
            <a:r>
              <a:rPr lang="en-US" dirty="0"/>
              <a:t>speech is understood by both the teacher and other adults in the school</a:t>
            </a:r>
            <a:r>
              <a:rPr lang="en-US" dirty="0" smtClean="0"/>
              <a:t>. II.C.1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Speech Production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8812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perceives differences between similar sounding words</a:t>
            </a:r>
            <a:r>
              <a:rPr lang="en-US" dirty="0" smtClean="0"/>
              <a:t>. II.C.2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speech Production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7905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investigates and demonstrates growing understanding of the sounds and intonation of the English language (ELL</a:t>
            </a:r>
            <a:r>
              <a:rPr lang="en-US" dirty="0" smtClean="0"/>
              <a:t>). II.C.3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Speech Production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8195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a wide variety of words to label and describe people, places, things, and actions</a:t>
            </a:r>
            <a:r>
              <a:rPr lang="en-US" dirty="0" smtClean="0"/>
              <a:t>. II.D.1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Vocabulary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4904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demonstrates understanding of terms used in the instructional language of the </a:t>
            </a:r>
            <a:r>
              <a:rPr lang="en-US" dirty="0" smtClean="0"/>
              <a:t>classroom. II.D.2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Vocabulary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8512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Child </a:t>
            </a:r>
            <a:r>
              <a:rPr lang="en-US" dirty="0"/>
              <a:t>demonstrates understanding in a variety of ways or knowing the meaning of 3,000 to 4,000 words*, many more than he or she uses</a:t>
            </a:r>
            <a:r>
              <a:rPr lang="en-US" dirty="0" smtClean="0"/>
              <a:t>. II.D.3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Vocabulary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76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a large speaking vocabulary, adding several new words daily</a:t>
            </a:r>
            <a:r>
              <a:rPr lang="en-US" dirty="0" smtClean="0"/>
              <a:t>. II.D.4</a:t>
            </a:r>
            <a:endParaRPr lang="en-US" dirty="0"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Vocabulary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352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category labels to understand how the words/objects relate to each other</a:t>
            </a:r>
            <a:r>
              <a:rPr lang="en-US" dirty="0" smtClean="0"/>
              <a:t>. II.D.5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Vocabulary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16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increases listening vocabulary and begins to develop vocabulary of object names and common phrases in English. (ELL</a:t>
            </a:r>
            <a:r>
              <a:rPr lang="en-US" dirty="0" smtClean="0"/>
              <a:t>) II.D.6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Vocabulary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04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shows initiative in independent situations and persists in attempting</a:t>
            </a:r>
          </a:p>
          <a:p>
            <a:r>
              <a:rPr lang="en-US" dirty="0"/>
              <a:t>to solve </a:t>
            </a:r>
            <a:r>
              <a:rPr lang="en-US" dirty="0" smtClean="0"/>
              <a:t>problems. I.A.4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Emotional/Self Control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972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Child </a:t>
            </a:r>
            <a:r>
              <a:rPr lang="en-US" dirty="0"/>
              <a:t>typically uses complete sentences of four or more words and grammatical complexity usually with subject, verb, and object order</a:t>
            </a:r>
            <a:r>
              <a:rPr lang="en-US" dirty="0" smtClean="0"/>
              <a:t>. II.E.1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Sentences and Structure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4962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uses regular and irregular plurals, regular past tense, personal and possessive pronouns, and subject‐verb agreement</a:t>
            </a:r>
            <a:r>
              <a:rPr lang="en-US" dirty="0" smtClean="0"/>
              <a:t>. II.E.2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Sentences and Structure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2079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sentences with more than one phrase</a:t>
            </a:r>
            <a:r>
              <a:rPr lang="en-US" dirty="0" smtClean="0"/>
              <a:t>. II.E.3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Sentences and Structure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655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combines more than one idea using complex sentences</a:t>
            </a:r>
            <a:r>
              <a:rPr lang="en-US" dirty="0" smtClean="0"/>
              <a:t>. II.E.4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Sentences and Structure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6743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combines sentences that give lots of detail, sticks to the topic, and clearly communicates intended meaning</a:t>
            </a:r>
            <a:r>
              <a:rPr lang="en-US" dirty="0" smtClean="0"/>
              <a:t>. II.E.5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Sentences and Structure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040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engages in various forms of nonverbal communication with those who do not speak her home language (ELL</a:t>
            </a:r>
            <a:r>
              <a:rPr lang="en-US" dirty="0" smtClean="0"/>
              <a:t>). II.E.6</a:t>
            </a:r>
            <a:endParaRPr lang="en-US" dirty="0"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Sentences and Structure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2993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uses single words and simple phrases to communicate meaning in social situations (ELL). II.E.7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Sentences and Structure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752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attempts to use new vocabulary and grammar in speech (ELL</a:t>
            </a:r>
            <a:r>
              <a:rPr lang="en-US" dirty="0" smtClean="0"/>
              <a:t>). II.E.8</a:t>
            </a:r>
            <a:endParaRPr lang="en-US" dirty="0"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Sentences and Structure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5403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engages in pre‐ reading and reading‐related activities</a:t>
            </a:r>
            <a:r>
              <a:rPr lang="en-US" dirty="0" smtClean="0"/>
              <a:t>. III.A.1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Motivation to Read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books and other written materials to engage in pre‐reading behaviors</a:t>
            </a:r>
            <a:r>
              <a:rPr lang="en-US" dirty="0" smtClean="0"/>
              <a:t>. III.A.2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Motivation to Read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00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follows classroom rules and routines with occasional reminders from teacher</a:t>
            </a:r>
            <a:r>
              <a:rPr lang="en-US" dirty="0" smtClean="0"/>
              <a:t>. I.B.1a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Emotional/Self Control Skills: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3248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asks to be read to or asks the meaning of written text</a:t>
            </a:r>
            <a:r>
              <a:rPr lang="en-US" dirty="0" smtClean="0"/>
              <a:t>. III.A.3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Motivation to Read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9761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separates a normally spoken four ‐word sentence into individual words</a:t>
            </a:r>
            <a:r>
              <a:rPr lang="en-US" dirty="0" smtClean="0"/>
              <a:t>. III.B.1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Phonological Awareness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002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combines words to make a compound word. III.B.2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Phonological Awareness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0963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deletes a word from a compound word</a:t>
            </a:r>
            <a:r>
              <a:rPr lang="en-US" dirty="0" smtClean="0"/>
              <a:t>. III.B.3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Phonological Awareness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429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combines syllables into words</a:t>
            </a:r>
            <a:r>
              <a:rPr lang="en-US" dirty="0" smtClean="0"/>
              <a:t>. III.B.4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Phonological Awareness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21701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can delete a syllable from a word</a:t>
            </a:r>
            <a:r>
              <a:rPr lang="en-US" dirty="0" smtClean="0"/>
              <a:t>. III.B.5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Phonological Awareness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5445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can produce a word that rhymes with a given word</a:t>
            </a:r>
            <a:r>
              <a:rPr lang="en-US" dirty="0" smtClean="0"/>
              <a:t>. III.B.6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Phonological Awareness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3252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can produce a word that begins with the same sound as a given pair of words. III.B.7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Phonological Awareness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106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combines onset (initial consonant or consonants) and rime (vowel to end) to form a familiar one‐syllable word with pictorial support</a:t>
            </a:r>
            <a:r>
              <a:rPr lang="en-US" dirty="0" smtClean="0"/>
              <a:t>. III.B.8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Phonological Awareness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1830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combines onset and rime to form familiar one‐syllable words without pictorial support</a:t>
            </a:r>
            <a:r>
              <a:rPr lang="en-US" dirty="0" smtClean="0"/>
              <a:t>. III.B.9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Phonological Awareness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87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takes care of and manages classroom materials</a:t>
            </a:r>
            <a:r>
              <a:rPr lang="en-US" dirty="0" smtClean="0"/>
              <a:t>. I.B.1b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Emotional/Self Control Skills: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8560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recognizes and blends two phonemes into real words with pictorial support</a:t>
            </a:r>
            <a:r>
              <a:rPr lang="en-US" dirty="0" smtClean="0"/>
              <a:t>. III.B.10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Phonological Awareness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9552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names at least 20 upper and at least 20 lower case letters</a:t>
            </a:r>
            <a:r>
              <a:rPr lang="en-US" dirty="0" smtClean="0"/>
              <a:t>. III.C.1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Alphabet Knowledge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57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recognizes at least 20 letter sounds</a:t>
            </a:r>
            <a:r>
              <a:rPr lang="en-US" dirty="0" smtClean="0"/>
              <a:t>. III.C.2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Alphabet Knowledge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1606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produces the correct sounds for at least 10 letters. III.C.3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Alphabet Knowledge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94978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retells or re‐enacts a story after it is read aloud.</a:t>
            </a:r>
          </a:p>
          <a:p>
            <a:r>
              <a:rPr lang="en-US" dirty="0" smtClean="0"/>
              <a:t>III.D.1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Comprehension of Text Read Aloud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6031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uses information learned from books by describing, relating, categorizing, or comparing and contrasting</a:t>
            </a:r>
            <a:r>
              <a:rPr lang="en-US" dirty="0" smtClean="0"/>
              <a:t>. III.D.2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Comprehension of Text Read Aloud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3195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Child </a:t>
            </a:r>
            <a:r>
              <a:rPr lang="en-US" dirty="0"/>
              <a:t>asks and answers appropriate questions about the book</a:t>
            </a:r>
            <a:r>
              <a:rPr lang="en-US" dirty="0" smtClean="0"/>
              <a:t>. III.D.3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Comprehension of Text Read Aloud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56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intentionally uses scribbles/writing to convey meaning</a:t>
            </a:r>
            <a:r>
              <a:rPr lang="en-US" dirty="0" smtClean="0"/>
              <a:t>. IV.A.1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Motivation to Write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independently uses letters or symbols to make words or parts of words</a:t>
            </a:r>
            <a:r>
              <a:rPr lang="en-US" dirty="0" smtClean="0"/>
              <a:t>. IV.B.1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Independently Conveys Meaning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2845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writes own name (first name or frequent nickname), not necessarily with full correct spelling or well‐ formed letters</a:t>
            </a:r>
            <a:r>
              <a:rPr lang="en-US" dirty="0" smtClean="0"/>
              <a:t>. IV.B.2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Independently Conveys Meaning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533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regulates his own behavior with occasional reminders or assistance from teacher</a:t>
            </a:r>
            <a:r>
              <a:rPr lang="en-US" dirty="0" smtClean="0"/>
              <a:t>. I.B.1c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Social Emotional/Self Control Skills: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87187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independently writes some letters on request (not necessarily well‐formed</a:t>
            </a:r>
            <a:r>
              <a:rPr lang="en-US" dirty="0" smtClean="0"/>
              <a:t>). IV.C.1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Forms Letters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9754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some appropriate writing conventions when writing or giving dictation</a:t>
            </a:r>
            <a:r>
              <a:rPr lang="en-US" dirty="0" smtClean="0"/>
              <a:t>. IV.D.1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Concepts About Print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519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knows that objects, or parts of an object, can be counted</a:t>
            </a:r>
            <a:r>
              <a:rPr lang="en-US" dirty="0" smtClean="0"/>
              <a:t>. V.A.1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Counting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words to rote count from 1 to 30</a:t>
            </a:r>
            <a:r>
              <a:rPr lang="en-US" dirty="0" smtClean="0"/>
              <a:t>. V.A.2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Counting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5094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counts 1‐10 items, with one count per item</a:t>
            </a:r>
            <a:r>
              <a:rPr lang="en-US" dirty="0" smtClean="0"/>
              <a:t>. V.A.3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Counting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6267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demonstrates that the order of the counting sequence is always the same, regardless of what is counted</a:t>
            </a:r>
            <a:r>
              <a:rPr lang="en-US" dirty="0" smtClean="0"/>
              <a:t>. V.A.4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Counting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2735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counts up to 10 items, and demonstrates that the last count indicates how many items were counted</a:t>
            </a:r>
            <a:r>
              <a:rPr lang="en-US" dirty="0" smtClean="0"/>
              <a:t>. V.A.5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Counting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66016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demonstrates understanding that when counting, the items can be chosen in any order</a:t>
            </a:r>
            <a:r>
              <a:rPr lang="en-US" dirty="0" smtClean="0"/>
              <a:t>. V.A.6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Counting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7000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the verbal ordinal terms</a:t>
            </a:r>
            <a:r>
              <a:rPr lang="en-US" dirty="0" smtClean="0"/>
              <a:t>. V.A.7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Counting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881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verbally identifies, without counting, the number of objects from 1 to 5</a:t>
            </a:r>
            <a:r>
              <a:rPr lang="en-US" dirty="0" smtClean="0"/>
              <a:t>. V.A.8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Counting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428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begins to understand difference and connection between feelings and </a:t>
            </a:r>
            <a:r>
              <a:rPr lang="en-US" dirty="0" smtClean="0"/>
              <a:t>behaviors.I.B.2a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Self Control Skills:Emotional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1157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recognizes one‐digit numerals, 0‐ 9</a:t>
            </a:r>
            <a:r>
              <a:rPr lang="en-US" dirty="0" smtClean="0"/>
              <a:t>. V.A.9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Counting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48153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concrete models or makes a verbal word problem for adding up to 5 objects</a:t>
            </a:r>
            <a:r>
              <a:rPr lang="en-US" dirty="0" smtClean="0"/>
              <a:t>. V.B.1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Adding To/Taking Away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4197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concrete models or makes a verbal word problem for subtracting 1‐5 objects from a set</a:t>
            </a:r>
            <a:r>
              <a:rPr lang="en-US" dirty="0" smtClean="0"/>
              <a:t>. V.B.2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Adding To/Taking Away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33096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informal strategies to share or divide up to 10 items equally</a:t>
            </a:r>
            <a:r>
              <a:rPr lang="en-US" dirty="0" smtClean="0"/>
              <a:t>. V.B.3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Adding To/Taking Away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301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names common shapes</a:t>
            </a:r>
            <a:r>
              <a:rPr lang="en-US" dirty="0" smtClean="0"/>
              <a:t>. V.C.1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Geometry and Spatial Sense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81613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creates shapes</a:t>
            </a:r>
            <a:r>
              <a:rPr lang="en-US" dirty="0" smtClean="0"/>
              <a:t>. V.C.2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Geometry and Spatial Sense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75236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Child </a:t>
            </a:r>
            <a:r>
              <a:rPr lang="en-US" dirty="0"/>
              <a:t>demonstrates use of location words (such as “over”, “under”, “above”, “on”, “beside”, “next to”, “between”, “in front of”, “near”, “far”, etc</a:t>
            </a:r>
            <a:r>
              <a:rPr lang="en-US" dirty="0" smtClean="0"/>
              <a:t>.) V.C.3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Geometry and Spatial Sense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28824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slides, flips, and turns shapes to demonstrate that the shapes remain the same</a:t>
            </a:r>
            <a:r>
              <a:rPr lang="en-US" dirty="0" smtClean="0"/>
              <a:t>. V.C.4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Geometry and Spatial Sense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17676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recognizes and compares heights or lengths of people or objects</a:t>
            </a:r>
            <a:r>
              <a:rPr lang="en-US" dirty="0" smtClean="0"/>
              <a:t>. V.D.1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Measurement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98835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recognizes how much can be placed within an object</a:t>
            </a:r>
            <a:r>
              <a:rPr lang="en-US" dirty="0" smtClean="0"/>
              <a:t>. V.D.2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Measurement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424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is aware of own feelings most of the time</a:t>
            </a:r>
            <a:r>
              <a:rPr lang="en-US" dirty="0" smtClean="0"/>
              <a:t>. I.B.2b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Self Control Skills: Emotional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51271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informally recognizes and compares weights of objects or </a:t>
            </a:r>
            <a:r>
              <a:rPr lang="en-US" dirty="0" smtClean="0"/>
              <a:t>people. V.D.3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Measurement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5884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language to describe concepts associated with the passing of time</a:t>
            </a:r>
            <a:r>
              <a:rPr lang="en-US" dirty="0" smtClean="0"/>
              <a:t>. V.D.4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Measurement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63774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 </a:t>
            </a:r>
            <a:r>
              <a:rPr lang="en-US" dirty="0"/>
              <a:t>sorts objects that are the same and different into groups and uses language to describe how the groups are similar and different</a:t>
            </a:r>
            <a:r>
              <a:rPr lang="en-US" dirty="0" smtClean="0"/>
              <a:t>. V.E.1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Classification and Patterns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42028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collects data and organizes it in a graphic representation</a:t>
            </a:r>
            <a:r>
              <a:rPr lang="en-US" dirty="0" smtClean="0"/>
              <a:t>. V.E.2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Classification and Patterns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3664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recognizes and creates patterns</a:t>
            </a:r>
            <a:r>
              <a:rPr lang="en-US" dirty="0" smtClean="0"/>
              <a:t>. V.E.3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Classification and Patterns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95346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describes, observes, and investigates properties and characteristics of common objects</a:t>
            </a:r>
            <a:r>
              <a:rPr lang="en-US" dirty="0" smtClean="0"/>
              <a:t>. VI.A.1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Physical Science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investigates and describes position and motion of objects</a:t>
            </a:r>
            <a:r>
              <a:rPr lang="en-US" dirty="0" smtClean="0"/>
              <a:t>. VI.A.2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Physical Science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8949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uses simple measuring devices to learn about objects</a:t>
            </a:r>
            <a:r>
              <a:rPr lang="en-US" dirty="0" smtClean="0"/>
              <a:t>. VI.A.3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Physical Science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29877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investigates and describes sources of energy including light, heat, and electricity</a:t>
            </a:r>
            <a:r>
              <a:rPr lang="en-US" dirty="0" smtClean="0"/>
              <a:t>. VI.A.4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Physical Science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91368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 </a:t>
            </a:r>
            <a:r>
              <a:rPr lang="en-US" dirty="0"/>
              <a:t>identifies and describes the characteristics of organisms</a:t>
            </a:r>
            <a:r>
              <a:rPr lang="en-US" dirty="0" smtClean="0"/>
              <a:t>. VI.B.1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Pre-K Life Sciences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76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2800</Words>
  <Application>Microsoft Office PowerPoint</Application>
  <PresentationFormat>On-screen Show (4:3)</PresentationFormat>
  <Paragraphs>413</Paragraphs>
  <Slides>134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134</vt:i4>
      </vt:variant>
    </vt:vector>
  </HeadingPairs>
  <TitlesOfParts>
    <vt:vector size="13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11</cp:revision>
  <dcterms:created xsi:type="dcterms:W3CDTF">2014-10-20T16:17:28Z</dcterms:created>
  <dcterms:modified xsi:type="dcterms:W3CDTF">2014-11-05T20:59:01Z</dcterms:modified>
</cp:coreProperties>
</file>